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3263AB1C-2762-4095-A8E7-3437F844A600}" type="datetimeFigureOut">
              <a:rPr lang="en-US" smtClean="0"/>
              <a:pPr/>
              <a:t>5/17/2023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58DE4B7-9BBD-467E-8A8D-5B8B6886D4D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63AB1C-2762-4095-A8E7-3437F844A600}"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63AB1C-2762-4095-A8E7-3437F844A600}"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63AB1C-2762-4095-A8E7-3437F844A600}"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263AB1C-2762-4095-A8E7-3437F844A600}"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58DE4B7-9BBD-467E-8A8D-5B8B6886D4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63AB1C-2762-4095-A8E7-3437F844A600}"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263AB1C-2762-4095-A8E7-3437F844A600}"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263AB1C-2762-4095-A8E7-3437F844A600}"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3AB1C-2762-4095-A8E7-3437F844A600}"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63AB1C-2762-4095-A8E7-3437F844A600}"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263AB1C-2762-4095-A8E7-3437F844A600}"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DE4B7-9BBD-467E-8A8D-5B8B6886D4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263AB1C-2762-4095-A8E7-3437F844A600}" type="datetimeFigureOut">
              <a:rPr lang="en-US" smtClean="0"/>
              <a:pPr/>
              <a:t>5/17/2023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8DE4B7-9BBD-467E-8A8D-5B8B6886D4D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CONTENTS </a:t>
            </a:r>
            <a:br>
              <a:rPr lang="en-US"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What is World Bank ?</a:t>
            </a:r>
          </a:p>
          <a:p>
            <a:r>
              <a:rPr lang="en-US" dirty="0">
                <a:latin typeface="Times New Roman" pitchFamily="18" charset="0"/>
                <a:cs typeface="Times New Roman" pitchFamily="18" charset="0"/>
              </a:rPr>
              <a:t>Formation of the World Bank </a:t>
            </a:r>
          </a:p>
          <a:p>
            <a:r>
              <a:rPr lang="en-US" dirty="0">
                <a:latin typeface="Times New Roman" pitchFamily="18" charset="0"/>
                <a:cs typeface="Times New Roman" pitchFamily="18" charset="0"/>
              </a:rPr>
              <a:t>Mission of the World Bank</a:t>
            </a:r>
          </a:p>
          <a:p>
            <a:r>
              <a:rPr lang="en-US" dirty="0">
                <a:latin typeface="Times New Roman" pitchFamily="18" charset="0"/>
                <a:cs typeface="Times New Roman" pitchFamily="18" charset="0"/>
              </a:rPr>
              <a:t>World Bank Group </a:t>
            </a:r>
          </a:p>
          <a:p>
            <a:r>
              <a:rPr lang="en-US" dirty="0">
                <a:latin typeface="Times New Roman" pitchFamily="18" charset="0"/>
                <a:cs typeface="Times New Roman" pitchFamily="18" charset="0"/>
              </a:rPr>
              <a:t>World Bank and India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Bank for Reconstruction and Development (IBRD)</a:t>
            </a:r>
          </a:p>
        </p:txBody>
      </p:sp>
      <p:sp>
        <p:nvSpPr>
          <p:cNvPr id="3" name="Content Placeholder 2"/>
          <p:cNvSpPr>
            <a:spLocks noGrp="1"/>
          </p:cNvSpPr>
          <p:nvPr>
            <p:ph idx="1"/>
          </p:nvPr>
        </p:nvSpPr>
        <p:spPr>
          <a:xfrm>
            <a:off x="457200" y="1905000"/>
            <a:ext cx="8229600" cy="4572000"/>
          </a:xfrm>
        </p:spPr>
        <p:txBody>
          <a:bodyPr>
            <a:normAutofit fontScale="85000" lnSpcReduction="20000"/>
          </a:bodyPr>
          <a:lstStyle/>
          <a:p>
            <a:r>
              <a:rPr lang="en-US" b="1" dirty="0">
                <a:latin typeface="Times New Roman" pitchFamily="18" charset="0"/>
                <a:cs typeface="Times New Roman" pitchFamily="18" charset="0"/>
              </a:rPr>
              <a:t>IBRD is the world’s largest development Bank</a:t>
            </a:r>
          </a:p>
          <a:p>
            <a:r>
              <a:rPr lang="en-US" b="1" dirty="0">
                <a:latin typeface="Times New Roman" pitchFamily="18" charset="0"/>
                <a:cs typeface="Times New Roman" pitchFamily="18" charset="0"/>
              </a:rPr>
              <a:t>Formation: </a:t>
            </a:r>
            <a:r>
              <a:rPr lang="en-US" dirty="0">
                <a:latin typeface="Times New Roman" pitchFamily="18" charset="0"/>
                <a:cs typeface="Times New Roman" pitchFamily="18" charset="0"/>
              </a:rPr>
              <a:t>1944</a:t>
            </a:r>
          </a:p>
          <a:p>
            <a:r>
              <a:rPr lang="en-US" b="1" dirty="0">
                <a:latin typeface="Times New Roman" pitchFamily="18" charset="0"/>
                <a:cs typeface="Times New Roman" pitchFamily="18" charset="0"/>
              </a:rPr>
              <a:t>Headquarters: </a:t>
            </a:r>
            <a:r>
              <a:rPr lang="en-US" dirty="0">
                <a:latin typeface="Times New Roman" pitchFamily="18" charset="0"/>
                <a:cs typeface="Times New Roman" pitchFamily="18" charset="0"/>
              </a:rPr>
              <a:t>Washington D.C</a:t>
            </a:r>
          </a:p>
          <a:p>
            <a:r>
              <a:rPr lang="en-US" b="1" dirty="0">
                <a:latin typeface="Times New Roman" pitchFamily="18" charset="0"/>
                <a:cs typeface="Times New Roman" pitchFamily="18" charset="0"/>
              </a:rPr>
              <a:t>Member Countries: </a:t>
            </a:r>
            <a:r>
              <a:rPr lang="en-US" dirty="0">
                <a:latin typeface="Times New Roman" pitchFamily="18" charset="0"/>
                <a:cs typeface="Times New Roman" pitchFamily="18" charset="0"/>
              </a:rPr>
              <a:t>189 countries</a:t>
            </a:r>
          </a:p>
          <a:p>
            <a:pPr algn="just"/>
            <a:r>
              <a:rPr lang="en-US" dirty="0">
                <a:latin typeface="Times New Roman" pitchFamily="18" charset="0"/>
                <a:cs typeface="Times New Roman" pitchFamily="18" charset="0"/>
              </a:rPr>
              <a:t>The International Bank for Reconstruction and Development (IBRD) is an international financial institution that offers </a:t>
            </a:r>
            <a:r>
              <a:rPr lang="en-US" b="1" dirty="0">
                <a:latin typeface="Times New Roman" pitchFamily="18" charset="0"/>
                <a:cs typeface="Times New Roman" pitchFamily="18" charset="0"/>
              </a:rPr>
              <a:t>loans to middle-income developing countries.</a:t>
            </a:r>
          </a:p>
          <a:p>
            <a:pPr algn="just"/>
            <a:r>
              <a:rPr lang="en-US" dirty="0">
                <a:latin typeface="Times New Roman" pitchFamily="18" charset="0"/>
                <a:cs typeface="Times New Roman" pitchFamily="18" charset="0"/>
              </a:rPr>
              <a:t>The IBRD offers financial products and policy advice to countries aiming to reduce poverty and promote sustainable development.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Bank for Reconstruction and Development (IBRD) </a:t>
            </a:r>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pPr algn="just"/>
            <a:r>
              <a:rPr lang="en-US" dirty="0">
                <a:latin typeface="Times New Roman" pitchFamily="18" charset="0"/>
                <a:cs typeface="Times New Roman" pitchFamily="18" charset="0"/>
              </a:rPr>
              <a:t>The IBRD is owned and governed by its member states, but has its own executive leadership and staff which conduct its normal business operations.</a:t>
            </a:r>
          </a:p>
          <a:p>
            <a:pPr algn="just"/>
            <a:r>
              <a:rPr lang="en-US" dirty="0">
                <a:latin typeface="Times New Roman" pitchFamily="18" charset="0"/>
                <a:cs typeface="Times New Roman" pitchFamily="18" charset="0"/>
              </a:rPr>
              <a:t>In addition to contributions from its member nations, the IBRD acquires most of the capital by borrowing on international capital markets through bond issues.</a:t>
            </a:r>
          </a:p>
          <a:p>
            <a:pPr algn="just"/>
            <a:r>
              <a:rPr lang="en-US" dirty="0">
                <a:latin typeface="Times New Roman" pitchFamily="18" charset="0"/>
                <a:cs typeface="Times New Roman" pitchFamily="18" charset="0"/>
              </a:rPr>
              <a:t>The IBRD provides commercial-grade or concessional financing to sovereign states to fund projects that seek to improve transportation and infrastructure, education, domestic policy, environmental consciousness energy investments, healthcare, access to food and potable water and access to improved sanitation.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Development Association (IDA)</a:t>
            </a:r>
          </a:p>
        </p:txBody>
      </p:sp>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The International Development Association (IDA)</a:t>
            </a:r>
            <a:r>
              <a:rPr lang="en-US" dirty="0">
                <a:latin typeface="Times New Roman" pitchFamily="18" charset="0"/>
                <a:cs typeface="Times New Roman" pitchFamily="18" charset="0"/>
              </a:rPr>
              <a:t> is an international financial institution which offers </a:t>
            </a:r>
            <a:r>
              <a:rPr lang="en-US" b="1" dirty="0">
                <a:latin typeface="Times New Roman" pitchFamily="18" charset="0"/>
                <a:cs typeface="Times New Roman" pitchFamily="18" charset="0"/>
              </a:rPr>
              <a:t>concessional loans and grants </a:t>
            </a:r>
            <a:r>
              <a:rPr lang="en-US" dirty="0">
                <a:latin typeface="Times New Roman" pitchFamily="18" charset="0"/>
                <a:cs typeface="Times New Roman" pitchFamily="18" charset="0"/>
              </a:rPr>
              <a:t>to the world’s </a:t>
            </a:r>
            <a:r>
              <a:rPr lang="en-US" b="1" dirty="0">
                <a:latin typeface="Times New Roman" pitchFamily="18" charset="0"/>
                <a:cs typeface="Times New Roman" pitchFamily="18" charset="0"/>
              </a:rPr>
              <a:t>poorest developing countries.</a:t>
            </a:r>
          </a:p>
          <a:p>
            <a:r>
              <a:rPr lang="en-US" b="1" dirty="0">
                <a:latin typeface="Times New Roman" pitchFamily="18" charset="0"/>
                <a:cs typeface="Times New Roman" pitchFamily="18" charset="0"/>
              </a:rPr>
              <a:t>Formation: </a:t>
            </a:r>
            <a:r>
              <a:rPr lang="en-US" dirty="0">
                <a:latin typeface="Times New Roman" pitchFamily="18" charset="0"/>
                <a:cs typeface="Times New Roman" pitchFamily="18" charset="0"/>
              </a:rPr>
              <a:t>24 September 1960 </a:t>
            </a:r>
          </a:p>
          <a:p>
            <a:r>
              <a:rPr lang="en-US" b="1" dirty="0">
                <a:latin typeface="Times New Roman" pitchFamily="18" charset="0"/>
                <a:cs typeface="Times New Roman" pitchFamily="18" charset="0"/>
              </a:rPr>
              <a:t>Headquarters: </a:t>
            </a:r>
            <a:r>
              <a:rPr lang="en-US" dirty="0">
                <a:latin typeface="Times New Roman" pitchFamily="18" charset="0"/>
                <a:cs typeface="Times New Roman" pitchFamily="18" charset="0"/>
              </a:rPr>
              <a:t>Washington D.C.</a:t>
            </a:r>
          </a:p>
          <a:p>
            <a:r>
              <a:rPr lang="en-US" b="1" dirty="0">
                <a:latin typeface="Times New Roman" pitchFamily="18" charset="0"/>
                <a:cs typeface="Times New Roman" pitchFamily="18" charset="0"/>
              </a:rPr>
              <a:t>Member Countries: </a:t>
            </a:r>
            <a:r>
              <a:rPr lang="en-US" dirty="0">
                <a:latin typeface="Times New Roman" pitchFamily="18" charset="0"/>
                <a:cs typeface="Times New Roman" pitchFamily="18" charset="0"/>
              </a:rPr>
              <a:t>173 countries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Development Association (IDA) </a:t>
            </a:r>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It was established in 1960 to complement the existing IBRD by lending to developing countries which suffer from the lowest gross national income, from troubled creditworthiness, or from the lowest per capita income.</a:t>
            </a:r>
          </a:p>
          <a:p>
            <a:pPr algn="just"/>
            <a:r>
              <a:rPr lang="en-US" dirty="0">
                <a:latin typeface="Times New Roman" pitchFamily="18" charset="0"/>
                <a:cs typeface="Times New Roman" pitchFamily="18" charset="0"/>
              </a:rPr>
              <a:t>The IDA’s stated aim to assist the </a:t>
            </a:r>
            <a:r>
              <a:rPr lang="en-US" b="1" dirty="0">
                <a:latin typeface="Times New Roman" pitchFamily="18" charset="0"/>
                <a:cs typeface="Times New Roman" pitchFamily="18" charset="0"/>
              </a:rPr>
              <a:t>poorest nations in growing more quickly, equitably, and sustainably to reduce poverty.</a:t>
            </a:r>
          </a:p>
          <a:p>
            <a:pPr algn="just"/>
            <a:r>
              <a:rPr lang="en-US" dirty="0">
                <a:latin typeface="Times New Roman" pitchFamily="18" charset="0"/>
                <a:cs typeface="Times New Roman" pitchFamily="18" charset="0"/>
              </a:rPr>
              <a:t>The IDA lends to countries with the aim to finance projects that will develop infrastructure and improve education, healthcare, access to clean water and sanitation facilities and environmental responsibility.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Development Association (IDA)</a:t>
            </a: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IDA lends money on </a:t>
            </a:r>
            <a:r>
              <a:rPr lang="en-US" b="1" dirty="0">
                <a:latin typeface="Times New Roman" pitchFamily="18" charset="0"/>
                <a:cs typeface="Times New Roman" pitchFamily="18" charset="0"/>
              </a:rPr>
              <a:t>concessional terms. </a:t>
            </a:r>
            <a:r>
              <a:rPr lang="en-US" dirty="0">
                <a:latin typeface="Times New Roman" pitchFamily="18" charset="0"/>
                <a:cs typeface="Times New Roman" pitchFamily="18" charset="0"/>
              </a:rPr>
              <a:t>This means the IDA credits have a </a:t>
            </a:r>
            <a:r>
              <a:rPr lang="en-US" b="1" dirty="0">
                <a:latin typeface="Times New Roman" pitchFamily="18" charset="0"/>
                <a:cs typeface="Times New Roman" pitchFamily="18" charset="0"/>
              </a:rPr>
              <a:t>zero or very low interest charge and repayments are stretched over 38 years, including a 5 to 10 years grace period.</a:t>
            </a:r>
            <a:r>
              <a:rPr lang="en-US" dirty="0">
                <a:latin typeface="Times New Roman" pitchFamily="18" charset="0"/>
                <a:cs typeface="Times New Roman" pitchFamily="18" charset="0"/>
              </a:rPr>
              <a:t> IDA also provides grants to countries at risk of debt distress.</a:t>
            </a:r>
          </a:p>
          <a:p>
            <a:pPr algn="just"/>
            <a:r>
              <a:rPr lang="en-US" dirty="0">
                <a:latin typeface="Times New Roman" pitchFamily="18" charset="0"/>
                <a:cs typeface="Times New Roman" pitchFamily="18" charset="0"/>
              </a:rPr>
              <a:t>IDA is one of the largest source of assistance for the </a:t>
            </a:r>
            <a:r>
              <a:rPr lang="en-US" b="1" dirty="0">
                <a:latin typeface="Times New Roman" pitchFamily="18" charset="0"/>
                <a:cs typeface="Times New Roman" pitchFamily="18" charset="0"/>
              </a:rPr>
              <a:t>world’s 75 poorest countries. 39 of which area in Africa, </a:t>
            </a:r>
            <a:r>
              <a:rPr lang="en-US" dirty="0">
                <a:latin typeface="Times New Roman" pitchFamily="18" charset="0"/>
                <a:cs typeface="Times New Roman" pitchFamily="18" charset="0"/>
              </a:rPr>
              <a:t>and is the single largest source of donor funds for basic social services in these countries.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Finance Corporation (IFC)</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lgn="just"/>
            <a:r>
              <a:rPr lang="en-US" dirty="0">
                <a:latin typeface="Times New Roman" pitchFamily="18" charset="0"/>
                <a:cs typeface="Times New Roman" pitchFamily="18" charset="0"/>
              </a:rPr>
              <a:t>IFC is an international financial institution that offers investment, advisory, and asset management services to encourage </a:t>
            </a:r>
            <a:r>
              <a:rPr lang="en-US" b="1" dirty="0">
                <a:latin typeface="Times New Roman" pitchFamily="18" charset="0"/>
                <a:cs typeface="Times New Roman" pitchFamily="18" charset="0"/>
              </a:rPr>
              <a:t>private sector development in less developed countries.</a:t>
            </a:r>
          </a:p>
          <a:p>
            <a:r>
              <a:rPr lang="en-US" b="1" dirty="0">
                <a:latin typeface="Times New Roman" pitchFamily="18" charset="0"/>
                <a:cs typeface="Times New Roman" pitchFamily="18" charset="0"/>
              </a:rPr>
              <a:t>Formation: </a:t>
            </a:r>
            <a:r>
              <a:rPr lang="en-US" dirty="0">
                <a:latin typeface="Times New Roman" pitchFamily="18" charset="0"/>
                <a:cs typeface="Times New Roman" pitchFamily="18" charset="0"/>
              </a:rPr>
              <a:t>20 July 1956 </a:t>
            </a:r>
          </a:p>
          <a:p>
            <a:r>
              <a:rPr lang="en-US" b="1" dirty="0">
                <a:latin typeface="Times New Roman" pitchFamily="18" charset="0"/>
                <a:cs typeface="Times New Roman" pitchFamily="18" charset="0"/>
              </a:rPr>
              <a:t>Headquarters: </a:t>
            </a:r>
            <a:r>
              <a:rPr lang="en-US" dirty="0">
                <a:latin typeface="Times New Roman" pitchFamily="18" charset="0"/>
                <a:cs typeface="Times New Roman" pitchFamily="18" charset="0"/>
              </a:rPr>
              <a:t>Washington D.C.</a:t>
            </a:r>
          </a:p>
          <a:p>
            <a:r>
              <a:rPr lang="en-US" b="1" dirty="0">
                <a:latin typeface="Times New Roman" pitchFamily="18" charset="0"/>
                <a:cs typeface="Times New Roman" pitchFamily="18" charset="0"/>
              </a:rPr>
              <a:t>Member Countries: </a:t>
            </a:r>
            <a:r>
              <a:rPr lang="en-US" dirty="0">
                <a:latin typeface="Times New Roman" pitchFamily="18" charset="0"/>
                <a:cs typeface="Times New Roman" pitchFamily="18" charset="0"/>
              </a:rPr>
              <a:t>184 Countries </a:t>
            </a:r>
          </a:p>
          <a:p>
            <a:pPr algn="just"/>
            <a:r>
              <a:rPr lang="en-US" dirty="0">
                <a:latin typeface="Times New Roman" pitchFamily="18" charset="0"/>
                <a:cs typeface="Times New Roman" pitchFamily="18" charset="0"/>
              </a:rPr>
              <a:t>It was established in 1956, as the </a:t>
            </a:r>
            <a:r>
              <a:rPr lang="en-US" b="1" dirty="0">
                <a:latin typeface="Times New Roman" pitchFamily="18" charset="0"/>
                <a:cs typeface="Times New Roman" pitchFamily="18" charset="0"/>
              </a:rPr>
              <a:t>private sector </a:t>
            </a:r>
            <a:r>
              <a:rPr lang="en-US" dirty="0">
                <a:latin typeface="Times New Roman" pitchFamily="18" charset="0"/>
                <a:cs typeface="Times New Roman" pitchFamily="18" charset="0"/>
              </a:rPr>
              <a:t>arm of the World Bank Group, to advance economic development by investing in for profit and commercial projects for poverty reduction and promoting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pitchFamily="18" charset="0"/>
                <a:cs typeface="Times New Roman" pitchFamily="18" charset="0"/>
              </a:rPr>
              <a:t>International Finance Corporation </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r>
              <a:rPr lang="en-US" dirty="0">
                <a:latin typeface="Times New Roman" pitchFamily="18" charset="0"/>
                <a:cs typeface="Times New Roman" pitchFamily="18" charset="0"/>
              </a:rPr>
              <a:t>IFC makes loans to </a:t>
            </a:r>
            <a:r>
              <a:rPr lang="en-US" b="1" dirty="0">
                <a:latin typeface="Times New Roman" pitchFamily="18" charset="0"/>
                <a:cs typeface="Times New Roman" pitchFamily="18" charset="0"/>
              </a:rPr>
              <a:t>business and private projects generally with maturities of seven to twelve years.</a:t>
            </a:r>
          </a:p>
          <a:p>
            <a:pPr algn="just"/>
            <a:r>
              <a:rPr lang="en-US" dirty="0">
                <a:latin typeface="Times New Roman" pitchFamily="18" charset="0"/>
                <a:cs typeface="Times New Roman" pitchFamily="18" charset="0"/>
              </a:rPr>
              <a:t>Through its </a:t>
            </a:r>
            <a:r>
              <a:rPr lang="en-US" b="1" dirty="0">
                <a:latin typeface="Times New Roman" pitchFamily="18" charset="0"/>
                <a:cs typeface="Times New Roman" pitchFamily="18" charset="0"/>
              </a:rPr>
              <a:t>Global Trade Finance Program</a:t>
            </a:r>
            <a:r>
              <a:rPr lang="en-US" dirty="0">
                <a:latin typeface="Times New Roman" pitchFamily="18" charset="0"/>
                <a:cs typeface="Times New Roman" pitchFamily="18" charset="0"/>
              </a:rPr>
              <a:t>, the IFC </a:t>
            </a:r>
            <a:r>
              <a:rPr lang="en-US" b="1" dirty="0">
                <a:latin typeface="Times New Roman" pitchFamily="18" charset="0"/>
                <a:cs typeface="Times New Roman" pitchFamily="18" charset="0"/>
              </a:rPr>
              <a:t>guarantees trade payment obligations of more than 200 approved banks</a:t>
            </a:r>
            <a:r>
              <a:rPr lang="en-US" dirty="0">
                <a:latin typeface="Times New Roman" pitchFamily="18" charset="0"/>
                <a:cs typeface="Times New Roman" pitchFamily="18" charset="0"/>
              </a:rPr>
              <a:t> in over 80 countries to mitigate risk for international transactions. The Global Trade Finance Program provides </a:t>
            </a:r>
            <a:r>
              <a:rPr lang="en-US" b="1" dirty="0">
                <a:latin typeface="Times New Roman" pitchFamily="18" charset="0"/>
                <a:cs typeface="Times New Roman" pitchFamily="18" charset="0"/>
              </a:rPr>
              <a:t>guarantees to cover payment risks for emerging market. Banks</a:t>
            </a:r>
            <a:r>
              <a:rPr lang="en-US" dirty="0">
                <a:latin typeface="Times New Roman" pitchFamily="18" charset="0"/>
                <a:cs typeface="Times New Roman" pitchFamily="18" charset="0"/>
              </a:rPr>
              <a:t> regarding promissory notes, bills of exchange, letters of credit, bid and performance bonds, </a:t>
            </a:r>
            <a:r>
              <a:rPr lang="en-US" b="1" dirty="0">
                <a:latin typeface="Times New Roman" pitchFamily="18" charset="0"/>
                <a:cs typeface="Times New Roman" pitchFamily="18" charset="0"/>
              </a:rPr>
              <a:t>supplier credit for capital goods imports and advance payments.</a:t>
            </a:r>
          </a:p>
          <a:p>
            <a:pPr algn="just"/>
            <a:r>
              <a:rPr lang="en-US" dirty="0">
                <a:latin typeface="Times New Roman" pitchFamily="18" charset="0"/>
                <a:cs typeface="Times New Roman" pitchFamily="18" charset="0"/>
              </a:rPr>
              <a:t>IFC raises virtually all funds for lending activities through the issuance of </a:t>
            </a:r>
            <a:r>
              <a:rPr lang="en-US" b="1" dirty="0">
                <a:latin typeface="Times New Roman" pitchFamily="18" charset="0"/>
                <a:cs typeface="Times New Roman" pitchFamily="18" charset="0"/>
              </a:rPr>
              <a:t>debt obligations in international capital markets.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Multilateral Investment Guarantee Agency (MIGA) </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MIGA is a member of </a:t>
            </a:r>
            <a:r>
              <a:rPr lang="en-US" b="1" dirty="0">
                <a:latin typeface="Times New Roman" pitchFamily="18" charset="0"/>
                <a:cs typeface="Times New Roman" pitchFamily="18" charset="0"/>
              </a:rPr>
              <a:t>World Bank Group </a:t>
            </a:r>
            <a:r>
              <a:rPr lang="en-US" dirty="0">
                <a:latin typeface="Times New Roman" pitchFamily="18" charset="0"/>
                <a:cs typeface="Times New Roman" pitchFamily="18" charset="0"/>
              </a:rPr>
              <a:t>and its mandate is to promote </a:t>
            </a:r>
            <a:r>
              <a:rPr lang="en-US" b="1" dirty="0">
                <a:latin typeface="Times New Roman" pitchFamily="18" charset="0"/>
                <a:cs typeface="Times New Roman" pitchFamily="18" charset="0"/>
              </a:rPr>
              <a:t>cross-border investment in developing countries by providing guarantees (political risk insurance) to investors and lenders.</a:t>
            </a:r>
          </a:p>
          <a:p>
            <a:r>
              <a:rPr lang="en-US" b="1" dirty="0">
                <a:latin typeface="Times New Roman" pitchFamily="18" charset="0"/>
                <a:cs typeface="Times New Roman" pitchFamily="18" charset="0"/>
              </a:rPr>
              <a:t>Formation: </a:t>
            </a:r>
            <a:r>
              <a:rPr lang="en-US" dirty="0">
                <a:latin typeface="Times New Roman" pitchFamily="18" charset="0"/>
                <a:cs typeface="Times New Roman" pitchFamily="18" charset="0"/>
              </a:rPr>
              <a:t>12 April 1988</a:t>
            </a:r>
          </a:p>
          <a:p>
            <a:r>
              <a:rPr lang="en-US" b="1" dirty="0">
                <a:latin typeface="Times New Roman" pitchFamily="18" charset="0"/>
                <a:cs typeface="Times New Roman" pitchFamily="18" charset="0"/>
              </a:rPr>
              <a:t>Headquarters: </a:t>
            </a:r>
            <a:r>
              <a:rPr lang="en-US" dirty="0">
                <a:latin typeface="Times New Roman" pitchFamily="18" charset="0"/>
                <a:cs typeface="Times New Roman" pitchFamily="18" charset="0"/>
              </a:rPr>
              <a:t>Washington D.C.</a:t>
            </a:r>
          </a:p>
          <a:p>
            <a:r>
              <a:rPr lang="en-US" b="1" dirty="0">
                <a:latin typeface="Times New Roman" pitchFamily="18" charset="0"/>
                <a:cs typeface="Times New Roman" pitchFamily="18" charset="0"/>
              </a:rPr>
              <a:t>Member Countries: </a:t>
            </a:r>
            <a:r>
              <a:rPr lang="en-US" dirty="0">
                <a:latin typeface="Times New Roman" pitchFamily="18" charset="0"/>
                <a:cs typeface="Times New Roman" pitchFamily="18" charset="0"/>
              </a:rPr>
              <a:t>181 countries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Multilateral Investment Guarantee Agency (MIGA)</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MIGA aims to </a:t>
            </a:r>
            <a:r>
              <a:rPr lang="en-US" b="1" dirty="0">
                <a:latin typeface="Times New Roman" pitchFamily="18" charset="0"/>
                <a:cs typeface="Times New Roman" pitchFamily="18" charset="0"/>
              </a:rPr>
              <a:t>promote foreign direct investment into developing countries to support economic growth, reduce poverty and improve people’s lives.</a:t>
            </a:r>
          </a:p>
          <a:p>
            <a:pPr algn="just"/>
            <a:r>
              <a:rPr lang="en-US" b="1" dirty="0">
                <a:latin typeface="Times New Roman" pitchFamily="18" charset="0"/>
                <a:cs typeface="Times New Roman" pitchFamily="18" charset="0"/>
              </a:rPr>
              <a:t>MIGA offers insurance to cover five type of non-commercial risks:</a:t>
            </a:r>
            <a:r>
              <a:rPr lang="en-US" dirty="0">
                <a:latin typeface="Times New Roman" pitchFamily="18" charset="0"/>
                <a:cs typeface="Times New Roman" pitchFamily="18" charset="0"/>
              </a:rPr>
              <a:t> currency inconvertibility and transfer restriction, government expropriation, war, terrorism, and civil disturbance, breaches of contract and the non honoring of financial obligations.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Centre for Settlement of Investment Disputes (ICSID)</a:t>
            </a: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International Centre for Settlement of Investment Disputes (ICSID) is an international arbitration institution established in 1966 for legal dispute resolution and conciliation between international investors.</a:t>
            </a:r>
          </a:p>
          <a:p>
            <a:pPr algn="just"/>
            <a:r>
              <a:rPr lang="en-US" b="1" dirty="0">
                <a:latin typeface="Times New Roman" pitchFamily="18" charset="0"/>
                <a:cs typeface="Times New Roman" pitchFamily="18" charset="0"/>
              </a:rPr>
              <a:t>Formation: </a:t>
            </a:r>
            <a:r>
              <a:rPr lang="en-US" dirty="0">
                <a:latin typeface="Times New Roman" pitchFamily="18" charset="0"/>
                <a:cs typeface="Times New Roman" pitchFamily="18" charset="0"/>
              </a:rPr>
              <a:t>14 October 1966</a:t>
            </a:r>
          </a:p>
          <a:p>
            <a:pPr algn="just"/>
            <a:r>
              <a:rPr lang="en-US" b="1" dirty="0">
                <a:latin typeface="Times New Roman" pitchFamily="18" charset="0"/>
                <a:cs typeface="Times New Roman" pitchFamily="18" charset="0"/>
              </a:rPr>
              <a:t>Headquarters: </a:t>
            </a:r>
            <a:r>
              <a:rPr lang="en-US" dirty="0">
                <a:latin typeface="Times New Roman" pitchFamily="18" charset="0"/>
                <a:cs typeface="Times New Roman" pitchFamily="18" charset="0"/>
              </a:rPr>
              <a:t>Washington D.C.</a:t>
            </a:r>
          </a:p>
          <a:p>
            <a:pPr algn="just"/>
            <a:r>
              <a:rPr lang="en-US" b="1" dirty="0">
                <a:latin typeface="Times New Roman" pitchFamily="18" charset="0"/>
                <a:cs typeface="Times New Roman" pitchFamily="18" charset="0"/>
              </a:rPr>
              <a:t>Member Countries: </a:t>
            </a:r>
            <a:r>
              <a:rPr lang="en-US" dirty="0">
                <a:latin typeface="Times New Roman" pitchFamily="18" charset="0"/>
                <a:cs typeface="Times New Roman" pitchFamily="18" charset="0"/>
              </a:rPr>
              <a:t>154 countries </a:t>
            </a:r>
          </a:p>
          <a:p>
            <a:pPr algn="just"/>
            <a:r>
              <a:rPr lang="en-US" dirty="0">
                <a:latin typeface="Times New Roman" pitchFamily="18" charset="0"/>
                <a:cs typeface="Times New Roman" pitchFamily="18" charset="0"/>
              </a:rPr>
              <a:t>States have agreed on ICSID as a forum for investor –State dispute settlement in most international investment treaties and in numerous investment laws and contracts.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The World Bank</a:t>
            </a:r>
          </a:p>
        </p:txBody>
      </p:sp>
      <p:sp>
        <p:nvSpPr>
          <p:cNvPr id="3" name="Content Placeholder 2"/>
          <p:cNvSpPr>
            <a:spLocks noGrp="1"/>
          </p:cNvSpPr>
          <p:nvPr>
            <p:ph idx="1"/>
          </p:nvPr>
        </p:nvSpPr>
        <p:spPr/>
        <p:txBody>
          <a:bodyPr>
            <a:normAutofit lnSpcReduction="10000"/>
          </a:bodyPr>
          <a:lstStyle/>
          <a:p>
            <a:pPr algn="just"/>
            <a:r>
              <a:rPr lang="en-US" b="1" dirty="0">
                <a:latin typeface="Times New Roman" pitchFamily="18" charset="0"/>
                <a:cs typeface="Times New Roman" pitchFamily="18" charset="0"/>
              </a:rPr>
              <a:t>The IMF and World Bank (IBRD) </a:t>
            </a:r>
            <a:r>
              <a:rPr lang="en-US" dirty="0">
                <a:latin typeface="Times New Roman" pitchFamily="18" charset="0"/>
                <a:cs typeface="Times New Roman" pitchFamily="18" charset="0"/>
              </a:rPr>
              <a:t>was conceived at a UN Conference of 44 Nations held at </a:t>
            </a:r>
            <a:r>
              <a:rPr lang="en-US" b="1" dirty="0" err="1">
                <a:latin typeface="Times New Roman" pitchFamily="18" charset="0"/>
                <a:cs typeface="Times New Roman" pitchFamily="18" charset="0"/>
              </a:rPr>
              <a:t>Bretton</a:t>
            </a:r>
            <a:r>
              <a:rPr lang="en-US" b="1" dirty="0">
                <a:latin typeface="Times New Roman" pitchFamily="18" charset="0"/>
                <a:cs typeface="Times New Roman" pitchFamily="18" charset="0"/>
              </a:rPr>
              <a:t> Woods, New Hampshire</a:t>
            </a:r>
            <a:r>
              <a:rPr lang="en-US" dirty="0">
                <a:latin typeface="Times New Roman" pitchFamily="18" charset="0"/>
                <a:cs typeface="Times New Roman" pitchFamily="18" charset="0"/>
              </a:rPr>
              <a:t>, United States, in </a:t>
            </a:r>
            <a:r>
              <a:rPr lang="en-US" b="1" dirty="0">
                <a:latin typeface="Times New Roman" pitchFamily="18" charset="0"/>
                <a:cs typeface="Times New Roman" pitchFamily="18" charset="0"/>
              </a:rPr>
              <a:t>7 July 1944</a:t>
            </a:r>
            <a:r>
              <a:rPr lang="en-US" dirty="0">
                <a:latin typeface="Times New Roman" pitchFamily="18" charset="0"/>
                <a:cs typeface="Times New Roman" pitchFamily="18" charset="0"/>
              </a:rPr>
              <a:t> primarily by the ideas of </a:t>
            </a:r>
            <a:r>
              <a:rPr lang="en-US" b="1" dirty="0">
                <a:latin typeface="Times New Roman" pitchFamily="18" charset="0"/>
                <a:cs typeface="Times New Roman" pitchFamily="18" charset="0"/>
              </a:rPr>
              <a:t>Harry Dexter and John Maynard Keynes</a:t>
            </a:r>
            <a:r>
              <a:rPr lang="en-US"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These two international institutions are known as </a:t>
            </a:r>
            <a:r>
              <a:rPr lang="en-US" b="1" dirty="0" err="1">
                <a:latin typeface="Times New Roman" pitchFamily="18" charset="0"/>
                <a:cs typeface="Times New Roman" pitchFamily="18" charset="0"/>
              </a:rPr>
              <a:t>Bretton</a:t>
            </a:r>
            <a:r>
              <a:rPr lang="en-US" b="1" dirty="0">
                <a:latin typeface="Times New Roman" pitchFamily="18" charset="0"/>
                <a:cs typeface="Times New Roman" pitchFamily="18" charset="0"/>
              </a:rPr>
              <a:t> Woods Twins.</a:t>
            </a:r>
          </a:p>
          <a:p>
            <a:pPr algn="just"/>
            <a:r>
              <a:rPr lang="en-US" dirty="0">
                <a:latin typeface="Times New Roman" pitchFamily="18" charset="0"/>
                <a:cs typeface="Times New Roman" pitchFamily="18" charset="0"/>
              </a:rPr>
              <a:t>The world bank is an international financial institution that </a:t>
            </a:r>
            <a:r>
              <a:rPr lang="en-US" b="1" dirty="0">
                <a:latin typeface="Times New Roman" pitchFamily="18" charset="0"/>
                <a:cs typeface="Times New Roman" pitchFamily="18" charset="0"/>
              </a:rPr>
              <a:t>provides loans and grants to the governments of poorer countries for the purpose of pursuing capital projects.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International Centre for Settlement of Investment Disputes </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It is an autonomous, multilateral specialized institution to encourage international flow of investment and mitigate non-commercial risks by a treaty drafted by IBRD’s executive directors and signed by member countries.</a:t>
            </a:r>
          </a:p>
          <a:p>
            <a:pPr algn="just"/>
            <a:r>
              <a:rPr lang="en-US" dirty="0">
                <a:latin typeface="Times New Roman" pitchFamily="18" charset="0"/>
                <a:cs typeface="Times New Roman" pitchFamily="18" charset="0"/>
              </a:rPr>
              <a:t>ICSID provides for settlement of disputes by conciliation, arbitration or fact-finding.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World Bank and India </a:t>
            </a:r>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algn="just"/>
            <a:r>
              <a:rPr lang="en-US" dirty="0">
                <a:latin typeface="Times New Roman" pitchFamily="18" charset="0"/>
                <a:cs typeface="Times New Roman" pitchFamily="18" charset="0"/>
              </a:rPr>
              <a:t>India was one of the forty-four original signatories to the agreements reaches at </a:t>
            </a:r>
            <a:r>
              <a:rPr lang="en-US" dirty="0" err="1">
                <a:latin typeface="Times New Roman" pitchFamily="18" charset="0"/>
                <a:cs typeface="Times New Roman" pitchFamily="18" charset="0"/>
              </a:rPr>
              <a:t>Bretton</a:t>
            </a:r>
            <a:r>
              <a:rPr lang="en-US" dirty="0">
                <a:latin typeface="Times New Roman" pitchFamily="18" charset="0"/>
                <a:cs typeface="Times New Roman" pitchFamily="18" charset="0"/>
              </a:rPr>
              <a:t> Woods that established the International Bank for Reconstruction and Development (IBRD) and the International Monetary Fund (IMF).</a:t>
            </a:r>
          </a:p>
          <a:p>
            <a:pPr algn="just"/>
            <a:r>
              <a:rPr lang="en-US" dirty="0">
                <a:latin typeface="Times New Roman" pitchFamily="18" charset="0"/>
                <a:cs typeface="Times New Roman" pitchFamily="18" charset="0"/>
              </a:rPr>
              <a:t>It is also one of the founding members of the IFC in 1956 and the IDA in 1960. India later became a member of the MIGA in January 1994.</a:t>
            </a:r>
          </a:p>
          <a:p>
            <a:pPr algn="just"/>
            <a:r>
              <a:rPr lang="en-US" dirty="0">
                <a:latin typeface="Times New Roman" pitchFamily="18" charset="0"/>
                <a:cs typeface="Times New Roman" pitchFamily="18" charset="0"/>
              </a:rPr>
              <a:t>India is not a member of ICSID. India claimed ICSID Convention is not fair, convention's rules for arbitration leaned towards the developed countries.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just"/>
            <a:r>
              <a:rPr lang="en-US" dirty="0">
                <a:latin typeface="Times New Roman" pitchFamily="18" charset="0"/>
                <a:cs typeface="Times New Roman" pitchFamily="18" charset="0"/>
              </a:rPr>
              <a:t>IBRD lending to India commenced in 1949 with a loan to the Indian railways, the first investment by the IFC in India took place in 1959 and by IDA in 1961 (a highway construction project).</a:t>
            </a:r>
          </a:p>
          <a:p>
            <a:pPr algn="just"/>
            <a:r>
              <a:rPr lang="en-US" dirty="0">
                <a:latin typeface="Times New Roman" pitchFamily="18" charset="0"/>
                <a:cs typeface="Times New Roman" pitchFamily="18" charset="0"/>
              </a:rPr>
              <a:t>During the 1960s and 1970s, the IDA accounted for nearly three-fourths of all WB lending to India and in turn India was by far the largest recipient of IDA funds, accounting for more than two-fifths of all its lending.</a:t>
            </a:r>
          </a:p>
          <a:p>
            <a:pPr algn="just"/>
            <a:r>
              <a:rPr lang="en-US" dirty="0">
                <a:latin typeface="Times New Roman" pitchFamily="18" charset="0"/>
                <a:cs typeface="Times New Roman" pitchFamily="18" charset="0"/>
              </a:rPr>
              <a:t>India is currently classified as </a:t>
            </a:r>
            <a:r>
              <a:rPr lang="en-US" b="1" dirty="0">
                <a:latin typeface="Times New Roman" pitchFamily="18" charset="0"/>
                <a:cs typeface="Times New Roman" pitchFamily="18" charset="0"/>
              </a:rPr>
              <a:t>‘Blend’ </a:t>
            </a:r>
            <a:r>
              <a:rPr lang="en-US" dirty="0">
                <a:latin typeface="Times New Roman" pitchFamily="18" charset="0"/>
                <a:cs typeface="Times New Roman" pitchFamily="18" charset="0"/>
              </a:rPr>
              <a:t>country – defined as one in transition from lower middle-income to middle-income – and its creditworthy for lending from both IDA and IBRD.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India is the largest IBRD client of the World Bank. Between 2015 and 2018, the World Bank lent amount $10.2 billion to India.</a:t>
            </a:r>
          </a:p>
          <a:p>
            <a:pPr algn="just"/>
            <a:r>
              <a:rPr lang="en-US" dirty="0">
                <a:latin typeface="Times New Roman" pitchFamily="18" charset="0"/>
                <a:cs typeface="Times New Roman" pitchFamily="18" charset="0"/>
              </a:rPr>
              <a:t>MIGA performance Standards are environmental and Social Standards which help to structure and implement sustainable projects. For, Indian Market, one of the options is a breach of contract insurance which MIGA would offer to investors. In case the government doesn’t perform its obligation, under the contract arrangement, then MIGA can come and cover that risk for investment.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Example</a:t>
            </a:r>
          </a:p>
        </p:txBody>
      </p:sp>
      <p:sp>
        <p:nvSpPr>
          <p:cNvPr id="3" name="Content Placeholder 2"/>
          <p:cNvSpPr>
            <a:spLocks noGrp="1"/>
          </p:cNvSpPr>
          <p:nvPr>
            <p:ph idx="1"/>
          </p:nvPr>
        </p:nvSpPr>
        <p:spPr/>
        <p:txBody>
          <a:bodyPr/>
          <a:lstStyle/>
          <a:p>
            <a:pPr algn="just"/>
            <a:r>
              <a:rPr lang="en-US" b="1" dirty="0" err="1">
                <a:latin typeface="Times New Roman" pitchFamily="18" charset="0"/>
                <a:cs typeface="Times New Roman" pitchFamily="18" charset="0"/>
              </a:rPr>
              <a:t>Atal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Bhujal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Yojana</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GOI and World Bank signed loan agreement to improve groundwater in India.</a:t>
            </a:r>
          </a:p>
          <a:p>
            <a:pPr algn="just"/>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Atal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Bhujal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Yojana</a:t>
            </a:r>
            <a:r>
              <a:rPr lang="en-US" dirty="0">
                <a:latin typeface="Times New Roman" pitchFamily="18" charset="0"/>
                <a:cs typeface="Times New Roman" pitchFamily="18" charset="0"/>
              </a:rPr>
              <a:t> (ABHY) aims to strengthen the institutional framework associated with participatory groundwater management.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b="1" dirty="0">
                <a:latin typeface="Times New Roman" pitchFamily="18" charset="0"/>
                <a:cs typeface="Times New Roman" pitchFamily="18" charset="0"/>
              </a:rPr>
              <a:t>The World Bank is comprised of two bodies:</a:t>
            </a:r>
          </a:p>
          <a:p>
            <a:pPr marL="514350" indent="-514350" algn="just">
              <a:buAutoNum type="arabicPeriod"/>
            </a:pPr>
            <a:r>
              <a:rPr lang="en-US" b="1" dirty="0">
                <a:latin typeface="Times New Roman" pitchFamily="18" charset="0"/>
                <a:cs typeface="Times New Roman" pitchFamily="18" charset="0"/>
              </a:rPr>
              <a:t>The International Bank for Reconstruction and Development (IBRD) – this used to be synonymous with the World Bank itself</a:t>
            </a:r>
          </a:p>
          <a:p>
            <a:pPr marL="514350" indent="-514350" algn="just">
              <a:buNone/>
            </a:pPr>
            <a:r>
              <a:rPr lang="en-US" b="1" dirty="0">
                <a:latin typeface="Times New Roman" pitchFamily="18" charset="0"/>
                <a:cs typeface="Times New Roman" pitchFamily="18" charset="0"/>
              </a:rPr>
              <a:t>2. The International Development Association (IDA), added in 1960</a:t>
            </a:r>
          </a:p>
          <a:p>
            <a:pPr marL="514350" indent="-514350" algn="just"/>
            <a:r>
              <a:rPr lang="en-US" dirty="0">
                <a:latin typeface="Times New Roman" pitchFamily="18" charset="0"/>
                <a:cs typeface="Times New Roman" pitchFamily="18" charset="0"/>
              </a:rPr>
              <a:t>The World Bank’s </a:t>
            </a:r>
            <a:r>
              <a:rPr lang="en-US" b="1" dirty="0">
                <a:latin typeface="Times New Roman" pitchFamily="18" charset="0"/>
                <a:cs typeface="Times New Roman" pitchFamily="18" charset="0"/>
              </a:rPr>
              <a:t>first loan was to France </a:t>
            </a:r>
            <a:r>
              <a:rPr lang="en-US" dirty="0">
                <a:latin typeface="Times New Roman" pitchFamily="18" charset="0"/>
                <a:cs typeface="Times New Roman" pitchFamily="18" charset="0"/>
              </a:rPr>
              <a:t>for post-war reconstruction, but after decolonization, and as the European countries got back on their feet, </a:t>
            </a:r>
            <a:r>
              <a:rPr lang="en-US" b="1" dirty="0">
                <a:latin typeface="Times New Roman" pitchFamily="18" charset="0"/>
                <a:cs typeface="Times New Roman" pitchFamily="18" charset="0"/>
              </a:rPr>
              <a:t>the Bank’s lending has been more focused on poorer nations.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sz="2800" b="1" dirty="0">
                <a:latin typeface="Times New Roman" pitchFamily="18" charset="0"/>
                <a:cs typeface="Times New Roman" pitchFamily="18" charset="0"/>
              </a:rPr>
              <a:t>Motto: </a:t>
            </a:r>
            <a:r>
              <a:rPr lang="en-US" sz="2800" dirty="0">
                <a:latin typeface="Times New Roman" pitchFamily="18" charset="0"/>
                <a:cs typeface="Times New Roman" pitchFamily="18" charset="0"/>
              </a:rPr>
              <a:t>Working for a World free of poverty</a:t>
            </a:r>
          </a:p>
          <a:p>
            <a:r>
              <a:rPr lang="en-US" sz="2800" b="1" dirty="0">
                <a:latin typeface="Times New Roman" pitchFamily="18" charset="0"/>
                <a:cs typeface="Times New Roman" pitchFamily="18" charset="0"/>
              </a:rPr>
              <a:t>Formation: </a:t>
            </a:r>
            <a:r>
              <a:rPr lang="en-US" sz="2800" dirty="0">
                <a:latin typeface="Times New Roman" pitchFamily="18" charset="0"/>
                <a:cs typeface="Times New Roman" pitchFamily="18" charset="0"/>
              </a:rPr>
              <a:t>July 1944</a:t>
            </a:r>
          </a:p>
          <a:p>
            <a:r>
              <a:rPr lang="en-US" sz="2800" b="1" dirty="0">
                <a:latin typeface="Times New Roman" pitchFamily="18" charset="0"/>
                <a:cs typeface="Times New Roman" pitchFamily="18" charset="0"/>
              </a:rPr>
              <a:t>Headquarters: </a:t>
            </a:r>
            <a:r>
              <a:rPr lang="en-US" sz="2800" dirty="0">
                <a:latin typeface="Times New Roman" pitchFamily="18" charset="0"/>
                <a:cs typeface="Times New Roman" pitchFamily="18" charset="0"/>
              </a:rPr>
              <a:t>Washington D.C. U.S</a:t>
            </a:r>
          </a:p>
          <a:p>
            <a:r>
              <a:rPr lang="en-US" sz="2800" b="1" dirty="0">
                <a:latin typeface="Times New Roman" pitchFamily="18" charset="0"/>
                <a:cs typeface="Times New Roman" pitchFamily="18" charset="0"/>
              </a:rPr>
              <a:t>Membership: </a:t>
            </a:r>
            <a:r>
              <a:rPr lang="en-US" sz="2800" dirty="0">
                <a:latin typeface="Times New Roman" pitchFamily="18" charset="0"/>
                <a:cs typeface="Times New Roman" pitchFamily="18" charset="0"/>
              </a:rPr>
              <a:t>189 Countries (IBRD), 173 Countries (IDA) </a:t>
            </a:r>
          </a:p>
          <a:p>
            <a:r>
              <a:rPr lang="en-US" sz="2800" b="1" dirty="0">
                <a:latin typeface="Times New Roman" pitchFamily="18" charset="0"/>
                <a:cs typeface="Times New Roman" pitchFamily="18" charset="0"/>
              </a:rPr>
              <a:t>President: </a:t>
            </a:r>
            <a:r>
              <a:rPr lang="en-US" sz="2800" dirty="0">
                <a:latin typeface="Times New Roman" pitchFamily="18" charset="0"/>
                <a:cs typeface="Times New Roman" pitchFamily="18" charset="0"/>
              </a:rPr>
              <a:t>David </a:t>
            </a:r>
            <a:r>
              <a:rPr lang="en-US" sz="2800" dirty="0" err="1">
                <a:latin typeface="Times New Roman" pitchFamily="18" charset="0"/>
                <a:cs typeface="Times New Roman" pitchFamily="18" charset="0"/>
              </a:rPr>
              <a:t>Malpass</a:t>
            </a: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Present Organization: </a:t>
            </a:r>
            <a:r>
              <a:rPr lang="en-US" sz="2800" dirty="0">
                <a:latin typeface="Times New Roman" pitchFamily="18" charset="0"/>
                <a:cs typeface="Times New Roman" pitchFamily="18" charset="0"/>
              </a:rPr>
              <a:t>World Bank Group</a:t>
            </a:r>
          </a:p>
          <a:p>
            <a:r>
              <a:rPr lang="en-US" sz="2800" b="1" dirty="0">
                <a:latin typeface="Times New Roman" pitchFamily="18" charset="0"/>
                <a:cs typeface="Times New Roman" pitchFamily="18" charset="0"/>
              </a:rPr>
              <a:t>Goal: </a:t>
            </a:r>
            <a:r>
              <a:rPr lang="en-US" sz="2800" dirty="0">
                <a:latin typeface="Times New Roman" pitchFamily="18" charset="0"/>
                <a:cs typeface="Times New Roman" pitchFamily="18" charset="0"/>
              </a:rPr>
              <a:t>The world bank’s most recent stated goal is the reduction of poverty.</a:t>
            </a:r>
          </a:p>
          <a:p>
            <a:pPr lvl="6">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Mission</a:t>
            </a:r>
            <a:r>
              <a:rPr lang="en-US" dirty="0">
                <a:latin typeface="Times New Roman" pitchFamily="18" charset="0"/>
                <a:cs typeface="Times New Roman" pitchFamily="18" charset="0"/>
              </a:rPr>
              <a:t> </a:t>
            </a:r>
            <a:br>
              <a:rPr lang="en-US" dirty="0"/>
            </a:br>
            <a:endParaRPr lang="en-US" dirty="0"/>
          </a:p>
        </p:txBody>
      </p:sp>
      <p:sp>
        <p:nvSpPr>
          <p:cNvPr id="3" name="Content Placeholder 2"/>
          <p:cNvSpPr>
            <a:spLocks noGrp="1"/>
          </p:cNvSpPr>
          <p:nvPr>
            <p:ph idx="1"/>
          </p:nvPr>
        </p:nvSpPr>
        <p:spPr>
          <a:xfrm>
            <a:off x="457200" y="1219200"/>
            <a:ext cx="8229600" cy="4906963"/>
          </a:xfrm>
        </p:spPr>
        <p:txBody>
          <a:bodyPr/>
          <a:lstStyle/>
          <a:p>
            <a:r>
              <a:rPr lang="en-US" b="1" dirty="0">
                <a:latin typeface="Times New Roman" pitchFamily="18" charset="0"/>
                <a:cs typeface="Times New Roman" pitchFamily="18" charset="0"/>
              </a:rPr>
              <a:t>To end Extreme Poverty </a:t>
            </a:r>
          </a:p>
          <a:p>
            <a:pPr>
              <a:buNone/>
            </a:pPr>
            <a:r>
              <a:rPr lang="en-US" dirty="0">
                <a:latin typeface="Times New Roman" pitchFamily="18" charset="0"/>
                <a:cs typeface="Times New Roman" pitchFamily="18" charset="0"/>
              </a:rPr>
              <a:t>By reducing the share of the global population that lives in extreme poverty to </a:t>
            </a:r>
            <a:r>
              <a:rPr lang="en-US" b="1" dirty="0">
                <a:latin typeface="Times New Roman" pitchFamily="18" charset="0"/>
                <a:cs typeface="Times New Roman" pitchFamily="18" charset="0"/>
              </a:rPr>
              <a:t>3 percent by 2030</a:t>
            </a:r>
          </a:p>
          <a:p>
            <a:r>
              <a:rPr lang="en-US" b="1" dirty="0">
                <a:latin typeface="Times New Roman" pitchFamily="18" charset="0"/>
                <a:cs typeface="Times New Roman" pitchFamily="18" charset="0"/>
              </a:rPr>
              <a:t>The promote shared prosperity </a:t>
            </a:r>
          </a:p>
          <a:p>
            <a:pPr>
              <a:buNone/>
            </a:pPr>
            <a:r>
              <a:rPr lang="en-US" dirty="0">
                <a:latin typeface="Times New Roman" pitchFamily="18" charset="0"/>
                <a:cs typeface="Times New Roman" pitchFamily="18" charset="0"/>
              </a:rPr>
              <a:t>By increasing the incomes of the poorest by </a:t>
            </a:r>
            <a:r>
              <a:rPr lang="en-US" b="1" dirty="0">
                <a:latin typeface="Times New Roman" pitchFamily="18" charset="0"/>
                <a:cs typeface="Times New Roman" pitchFamily="18" charset="0"/>
              </a:rPr>
              <a:t>40 percent of people in every country.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World Bank Group </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Five Institutions, One Group</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b="1" dirty="0">
                <a:latin typeface="Times New Roman" pitchFamily="18" charset="0"/>
                <a:cs typeface="Times New Roman" pitchFamily="18" charset="0"/>
              </a:rPr>
              <a:t>The World Bank Group is one of the world’s largest sources of funding and knowledge for developing countries</a:t>
            </a:r>
            <a:r>
              <a:rPr lang="en-US" dirty="0">
                <a:latin typeface="Times New Roman" pitchFamily="18" charset="0"/>
                <a:cs typeface="Times New Roman" pitchFamily="18" charset="0"/>
              </a:rPr>
              <a:t>. Its five institutions share a commitment to </a:t>
            </a:r>
            <a:r>
              <a:rPr lang="en-US" b="1" dirty="0">
                <a:latin typeface="Times New Roman" pitchFamily="18" charset="0"/>
                <a:cs typeface="Times New Roman" pitchFamily="18" charset="0"/>
              </a:rPr>
              <a:t>reducing poverty, increasing shared prosperity and promoting sustainable development.</a:t>
            </a:r>
          </a:p>
          <a:p>
            <a:pPr algn="just"/>
            <a:r>
              <a:rPr lang="en-US" dirty="0">
                <a:latin typeface="Times New Roman" pitchFamily="18" charset="0"/>
                <a:cs typeface="Times New Roman" pitchFamily="18" charset="0"/>
              </a:rPr>
              <a:t>The Bank Group works with country governments, the private sector, civil society organizations, regional development banks, think tanks, and other international institutions on issues regarding from climate change, conflict and food security to education, agriculture, finance, and trade.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World Bank Group </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IBRD (International Bank for Reconstruction and Development)</a:t>
            </a:r>
          </a:p>
          <a:p>
            <a:r>
              <a:rPr lang="en-US" dirty="0">
                <a:latin typeface="Times New Roman" pitchFamily="18" charset="0"/>
                <a:cs typeface="Times New Roman" pitchFamily="18" charset="0"/>
              </a:rPr>
              <a:t>IDA (International Development Association) </a:t>
            </a:r>
          </a:p>
          <a:p>
            <a:r>
              <a:rPr lang="en-US" dirty="0">
                <a:latin typeface="Times New Roman" pitchFamily="18" charset="0"/>
                <a:cs typeface="Times New Roman" pitchFamily="18" charset="0"/>
              </a:rPr>
              <a:t>IFC (International Finance Corporation)</a:t>
            </a:r>
          </a:p>
          <a:p>
            <a:r>
              <a:rPr lang="en-US" dirty="0">
                <a:latin typeface="Times New Roman" pitchFamily="18" charset="0"/>
                <a:cs typeface="Times New Roman" pitchFamily="18" charset="0"/>
              </a:rPr>
              <a:t>MIGA (Multilateral Investment Guarantee Agency)</a:t>
            </a:r>
          </a:p>
          <a:p>
            <a:r>
              <a:rPr lang="en-US" dirty="0">
                <a:latin typeface="Times New Roman" pitchFamily="18" charset="0"/>
                <a:cs typeface="Times New Roman" pitchFamily="18" charset="0"/>
              </a:rPr>
              <a:t>ICSID (International Centre for Settlement of </a:t>
            </a:r>
            <a:r>
              <a:rPr lang="en-US">
                <a:latin typeface="Times New Roman" pitchFamily="18" charset="0"/>
                <a:cs typeface="Times New Roman" pitchFamily="18" charset="0"/>
              </a:rPr>
              <a:t>Investment Disputes)</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en-US" b="1" dirty="0">
                <a:latin typeface="Times New Roman" pitchFamily="18" charset="0"/>
                <a:cs typeface="Times New Roman" pitchFamily="18" charset="0"/>
              </a:rPr>
              <a:t>Partnering with Governments </a:t>
            </a:r>
          </a:p>
          <a:p>
            <a:pPr algn="just">
              <a:buNone/>
            </a:pPr>
            <a:r>
              <a:rPr lang="en-US" dirty="0">
                <a:latin typeface="Times New Roman" pitchFamily="18" charset="0"/>
                <a:cs typeface="Times New Roman" pitchFamily="18" charset="0"/>
              </a:rPr>
              <a:t>	Together, </a:t>
            </a:r>
            <a:r>
              <a:rPr lang="en-US" b="1" dirty="0">
                <a:latin typeface="Times New Roman" pitchFamily="18" charset="0"/>
                <a:cs typeface="Times New Roman" pitchFamily="18" charset="0"/>
              </a:rPr>
              <a:t>IBRD and IDA forms the World Bank, </a:t>
            </a:r>
            <a:r>
              <a:rPr lang="en-US" dirty="0">
                <a:latin typeface="Times New Roman" pitchFamily="18" charset="0"/>
                <a:cs typeface="Times New Roman" pitchFamily="18" charset="0"/>
              </a:rPr>
              <a:t>which provides financing, policy advice, and technical assistance to governments of developing countries. </a:t>
            </a:r>
            <a:r>
              <a:rPr lang="en-US" b="1" dirty="0">
                <a:latin typeface="Times New Roman" pitchFamily="18" charset="0"/>
                <a:cs typeface="Times New Roman" pitchFamily="18" charset="0"/>
              </a:rPr>
              <a:t>IDA focuses on the world’s poorest countries, while IBRD assists middle-income and creditworthy poorer countries.</a:t>
            </a:r>
          </a:p>
          <a:p>
            <a:pPr algn="just"/>
            <a:r>
              <a:rPr lang="en-US" b="1" dirty="0">
                <a:latin typeface="Times New Roman" pitchFamily="18" charset="0"/>
                <a:cs typeface="Times New Roman" pitchFamily="18" charset="0"/>
              </a:rPr>
              <a:t>Partnering with the Private Sector </a:t>
            </a:r>
          </a:p>
          <a:p>
            <a:pPr algn="just">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IFC, MIGA, and ICSID focus on strengthening the private sector in developing countries.</a:t>
            </a:r>
            <a:r>
              <a:rPr lang="en-US" dirty="0">
                <a:latin typeface="Times New Roman" pitchFamily="18" charset="0"/>
                <a:cs typeface="Times New Roman" pitchFamily="18" charset="0"/>
              </a:rPr>
              <a:t> Through these institutions, the World Bank Group provides financing, technical assistance, political risk insurance, and settlement of disputes to private enterprises, including financial institutions.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450</TotalTime>
  <Words>1735</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Book Antiqua</vt:lpstr>
      <vt:lpstr>Lucida Sans</vt:lpstr>
      <vt:lpstr>Times New Roman</vt:lpstr>
      <vt:lpstr>Wingdings</vt:lpstr>
      <vt:lpstr>Wingdings 2</vt:lpstr>
      <vt:lpstr>Wingdings 3</vt:lpstr>
      <vt:lpstr>Apex</vt:lpstr>
      <vt:lpstr>CONTENTS  </vt:lpstr>
      <vt:lpstr>The World Bank</vt:lpstr>
      <vt:lpstr>Example</vt:lpstr>
      <vt:lpstr>PowerPoint Presentation</vt:lpstr>
      <vt:lpstr>PowerPoint Presentation</vt:lpstr>
      <vt:lpstr>Mission  </vt:lpstr>
      <vt:lpstr>World Bank Group  Five Institutions, One Group</vt:lpstr>
      <vt:lpstr>World Bank Group </vt:lpstr>
      <vt:lpstr>PowerPoint Presentation</vt:lpstr>
      <vt:lpstr>International Bank for Reconstruction and Development (IBRD)</vt:lpstr>
      <vt:lpstr>International Bank for Reconstruction and Development (IBRD) </vt:lpstr>
      <vt:lpstr>International Development Association (IDA)</vt:lpstr>
      <vt:lpstr>International Development Association (IDA) </vt:lpstr>
      <vt:lpstr>International Development Association (IDA)</vt:lpstr>
      <vt:lpstr>International Finance Corporation (IFC)</vt:lpstr>
      <vt:lpstr>International Finance Corporation </vt:lpstr>
      <vt:lpstr>Multilateral Investment Guarantee Agency (MIGA) </vt:lpstr>
      <vt:lpstr>Multilateral Investment Guarantee Agency (MIGA)</vt:lpstr>
      <vt:lpstr>International Centre for Settlement of Investment Disputes (ICSID)</vt:lpstr>
      <vt:lpstr>International Centre for Settlement of Investment Disputes </vt:lpstr>
      <vt:lpstr>World Bank and India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Bank</dc:title>
  <dc:creator>Ach solution</dc:creator>
  <cp:lastModifiedBy>Shailee Upadhayay</cp:lastModifiedBy>
  <cp:revision>299</cp:revision>
  <dcterms:created xsi:type="dcterms:W3CDTF">2021-08-23T03:47:37Z</dcterms:created>
  <dcterms:modified xsi:type="dcterms:W3CDTF">2023-05-17T08:56:06Z</dcterms:modified>
</cp:coreProperties>
</file>